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9" r:id="rId3"/>
    <p:sldId id="262" r:id="rId4"/>
    <p:sldId id="263" r:id="rId5"/>
    <p:sldId id="264" r:id="rId6"/>
    <p:sldId id="265" r:id="rId7"/>
    <p:sldId id="260" r:id="rId8"/>
    <p:sldId id="261" r:id="rId9"/>
  </p:sldIdLst>
  <p:sldSz cx="9144000" cy="6858000" type="screen4x3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3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8004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83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328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0231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C12F103-D18B-4D3B-8BFF-B9A90CFA98AC}"/>
              </a:ext>
            </a:extLst>
          </p:cNvPr>
          <p:cNvSpPr/>
          <p:nvPr/>
        </p:nvSpPr>
        <p:spPr>
          <a:xfrm>
            <a:off x="5180249" y="3215977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MODULO 1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20F9949-A659-4DAA-88F4-4623D266964D}"/>
              </a:ext>
            </a:extLst>
          </p:cNvPr>
          <p:cNvSpPr/>
          <p:nvPr/>
        </p:nvSpPr>
        <p:spPr>
          <a:xfrm>
            <a:off x="5195830" y="4462473"/>
            <a:ext cx="374788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CHE </a:t>
            </a:r>
            <a:r>
              <a:rPr lang="it-IT" sz="3200" b="1" kern="1200" cap="all" dirty="0" err="1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COS’è</a:t>
            </a: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 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L’ALFABETIZZAZIONE 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SANITARIA?</a:t>
            </a:r>
            <a:endParaRPr lang="it-IT" sz="4000" b="1" kern="1200" cap="all" dirty="0">
              <a:solidFill>
                <a:srgbClr val="4BACC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E716C-1C70-4493-96D7-5F218EF4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1143000"/>
          </a:xfrm>
        </p:spPr>
        <p:txBody>
          <a:bodyPr/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QUANDO È NECESSARIA</a:t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L’ALFABETIZZAZIONE SANITARIA?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5BEC9-B930-4A9A-BB35-857F901FC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694" y="1525769"/>
            <a:ext cx="6403078" cy="4759960"/>
          </a:xfrm>
        </p:spPr>
        <p:txBody>
          <a:bodyPr/>
          <a:lstStyle/>
          <a:p>
            <a:r>
              <a:rPr lang="en-US" sz="3000" dirty="0" err="1"/>
              <a:t>Visite</a:t>
            </a:r>
            <a:r>
              <a:rPr lang="en-US" sz="3000" dirty="0"/>
              <a:t> </a:t>
            </a:r>
            <a:r>
              <a:rPr lang="en-US" sz="3000" dirty="0" err="1"/>
              <a:t>mediche</a:t>
            </a:r>
            <a:endParaRPr lang="en-US" sz="3000" dirty="0"/>
          </a:p>
          <a:p>
            <a:r>
              <a:rPr lang="en-US" sz="3000" dirty="0" err="1"/>
              <a:t>Seguire</a:t>
            </a:r>
            <a:r>
              <a:rPr lang="en-US" sz="3000" dirty="0"/>
              <a:t> le </a:t>
            </a:r>
            <a:r>
              <a:rPr lang="en-US" sz="3000" dirty="0" err="1"/>
              <a:t>informazioni</a:t>
            </a:r>
            <a:r>
              <a:rPr lang="en-US" sz="3000" dirty="0"/>
              <a:t> </a:t>
            </a:r>
            <a:r>
              <a:rPr lang="en-US" sz="3000" dirty="0" err="1"/>
              <a:t>su</a:t>
            </a:r>
            <a:r>
              <a:rPr lang="en-US" sz="3000" dirty="0"/>
              <a:t> un </a:t>
            </a:r>
            <a:r>
              <a:rPr lang="en-US" sz="3000" dirty="0" err="1"/>
              <a:t>foglietto</a:t>
            </a:r>
            <a:r>
              <a:rPr lang="en-US" sz="3000" dirty="0"/>
              <a:t> </a:t>
            </a:r>
            <a:r>
              <a:rPr lang="en-US" sz="3000" dirty="0" err="1"/>
              <a:t>illustrativo</a:t>
            </a:r>
            <a:endParaRPr lang="en-US" sz="3000" dirty="0"/>
          </a:p>
          <a:p>
            <a:r>
              <a:rPr lang="en-US" sz="3000" dirty="0" err="1"/>
              <a:t>Chiedere</a:t>
            </a:r>
            <a:r>
              <a:rPr lang="en-US" sz="3000" dirty="0"/>
              <a:t> un </a:t>
            </a:r>
            <a:r>
              <a:rPr lang="en-US" sz="3000" dirty="0" err="1"/>
              <a:t>consiglio</a:t>
            </a:r>
            <a:r>
              <a:rPr lang="en-US" sz="3000" dirty="0"/>
              <a:t> medico</a:t>
            </a:r>
          </a:p>
          <a:p>
            <a:r>
              <a:rPr lang="en-US" sz="3000" dirty="0" err="1"/>
              <a:t>Comprendere</a:t>
            </a:r>
            <a:r>
              <a:rPr lang="en-US" sz="3000" dirty="0"/>
              <a:t> </a:t>
            </a:r>
            <a:r>
              <a:rPr lang="en-US" sz="3000" dirty="0" err="1"/>
              <a:t>l’etichetta</a:t>
            </a:r>
            <a:r>
              <a:rPr lang="en-US" sz="3000" dirty="0"/>
              <a:t> di un </a:t>
            </a:r>
            <a:r>
              <a:rPr lang="en-US" sz="3000" dirty="0" err="1"/>
              <a:t>alimento</a:t>
            </a:r>
            <a:endParaRPr lang="en-US" sz="3000" dirty="0"/>
          </a:p>
          <a:p>
            <a:r>
              <a:rPr lang="en-US" sz="3000" dirty="0" err="1"/>
              <a:t>Guardare</a:t>
            </a:r>
            <a:r>
              <a:rPr lang="en-US" sz="3000" dirty="0"/>
              <a:t> </a:t>
            </a:r>
            <a:r>
              <a:rPr lang="en-US" sz="3000" dirty="0" err="1"/>
              <a:t>serie</a:t>
            </a:r>
            <a:r>
              <a:rPr lang="en-US" sz="3000" dirty="0"/>
              <a:t> TV </a:t>
            </a:r>
            <a:r>
              <a:rPr lang="en-US" sz="3000" dirty="0" err="1"/>
              <a:t>che</a:t>
            </a:r>
            <a:r>
              <a:rPr lang="en-US" sz="3000" dirty="0"/>
              <a:t> </a:t>
            </a:r>
            <a:r>
              <a:rPr lang="en-US" sz="3000" dirty="0" err="1"/>
              <a:t>trattano</a:t>
            </a:r>
            <a:r>
              <a:rPr lang="en-US" sz="3000" dirty="0"/>
              <a:t> </a:t>
            </a:r>
            <a:r>
              <a:rPr lang="en-US" sz="3000" dirty="0" err="1"/>
              <a:t>tematiche</a:t>
            </a:r>
            <a:r>
              <a:rPr lang="en-US" sz="3000" dirty="0"/>
              <a:t> </a:t>
            </a:r>
            <a:r>
              <a:rPr lang="en-US" sz="3000" dirty="0" err="1"/>
              <a:t>mediche</a:t>
            </a:r>
            <a:r>
              <a:rPr lang="en-US" sz="3000" dirty="0"/>
              <a:t> </a:t>
            </a:r>
          </a:p>
          <a:p>
            <a:r>
              <a:rPr lang="en-US" sz="3000" dirty="0" err="1"/>
              <a:t>Essere</a:t>
            </a:r>
            <a:r>
              <a:rPr lang="en-US" sz="3000" dirty="0"/>
              <a:t> </a:t>
            </a:r>
            <a:r>
              <a:rPr lang="en-US" sz="3000" dirty="0" err="1"/>
              <a:t>informati</a:t>
            </a:r>
            <a:r>
              <a:rPr lang="en-US" sz="3000" dirty="0"/>
              <a:t> in </a:t>
            </a:r>
            <a:r>
              <a:rPr lang="en-US" sz="3000" dirty="0" err="1"/>
              <a:t>merito</a:t>
            </a:r>
            <a:r>
              <a:rPr lang="en-US" sz="3000" dirty="0"/>
              <a:t> </a:t>
            </a:r>
            <a:r>
              <a:rPr lang="en-US" sz="3000" dirty="0" err="1"/>
              <a:t>alle</a:t>
            </a:r>
            <a:r>
              <a:rPr lang="en-US" sz="3000" dirty="0"/>
              <a:t> </a:t>
            </a:r>
            <a:r>
              <a:rPr lang="en-US" sz="3000" dirty="0" err="1"/>
              <a:t>politiche</a:t>
            </a:r>
            <a:r>
              <a:rPr lang="en-US" sz="3000" dirty="0"/>
              <a:t> del </a:t>
            </a:r>
            <a:r>
              <a:rPr lang="en-US" sz="3000" dirty="0" err="1"/>
              <a:t>Ministero</a:t>
            </a:r>
            <a:r>
              <a:rPr lang="en-US" sz="3000" dirty="0"/>
              <a:t> </a:t>
            </a:r>
            <a:r>
              <a:rPr lang="en-US" sz="3000" dirty="0" err="1"/>
              <a:t>della</a:t>
            </a:r>
            <a:r>
              <a:rPr lang="en-US" sz="3000" dirty="0"/>
              <a:t> Salute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086" y="2743452"/>
            <a:ext cx="2188029" cy="12224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8087" y="4069267"/>
            <a:ext cx="2200160" cy="13056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8086" y="1471284"/>
            <a:ext cx="2188029" cy="1272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A7E5F-9FD5-4691-B346-9D9912098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 COMPETENZE SONO NECESSARIE PER MANTENERE UN BUON LIVELLO DI ALFABETIZZAZIONE SANITARIA?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19AB93F-0E8A-44AF-B712-C7C402282B5E}"/>
              </a:ext>
            </a:extLst>
          </p:cNvPr>
          <p:cNvSpPr/>
          <p:nvPr/>
        </p:nvSpPr>
        <p:spPr>
          <a:xfrm>
            <a:off x="723900" y="1879600"/>
            <a:ext cx="3136900" cy="187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Trovare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rilevanti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per la salute, ad es.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sapere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come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cercare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sul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web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84000FB-3C89-49EE-B116-6F46A3D8A50C}"/>
              </a:ext>
            </a:extLst>
          </p:cNvPr>
          <p:cNvSpPr/>
          <p:nvPr/>
        </p:nvSpPr>
        <p:spPr>
          <a:xfrm>
            <a:off x="723900" y="4221162"/>
            <a:ext cx="3136900" cy="23412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Utilizzare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sanitarie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hai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trovato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ad es.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Acquisire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competenze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pratiche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medicare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un’ulcera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dolorante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CC9C35B-C0E3-4B52-BBFC-CBFBACC0AD02}"/>
              </a:ext>
            </a:extLst>
          </p:cNvPr>
          <p:cNvSpPr/>
          <p:nvPr/>
        </p:nvSpPr>
        <p:spPr>
          <a:xfrm>
            <a:off x="5156200" y="1854200"/>
            <a:ext cx="3136900" cy="1905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Comprendere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che hai trovato ad es. avere buone capacità di lettura, saper far calcoli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56D3CB7-08D3-4951-80C3-C0736E714067}"/>
              </a:ext>
            </a:extLst>
          </p:cNvPr>
          <p:cNvSpPr/>
          <p:nvPr/>
        </p:nvSpPr>
        <p:spPr>
          <a:xfrm>
            <a:off x="5156200" y="4508500"/>
            <a:ext cx="3136900" cy="190499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Valutare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hai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trovato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ad es. chi è la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fonte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delle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informazioni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4E3641F-D9FC-4D51-A019-E6A42005AA40}"/>
              </a:ext>
            </a:extLst>
          </p:cNvPr>
          <p:cNvSpPr/>
          <p:nvPr/>
        </p:nvSpPr>
        <p:spPr>
          <a:xfrm>
            <a:off x="4076700" y="2667000"/>
            <a:ext cx="774700" cy="444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30A60424-E700-486B-8A13-31FA7CEE4DDC}"/>
              </a:ext>
            </a:extLst>
          </p:cNvPr>
          <p:cNvSpPr/>
          <p:nvPr/>
        </p:nvSpPr>
        <p:spPr>
          <a:xfrm>
            <a:off x="6705600" y="3937000"/>
            <a:ext cx="304800" cy="393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876E3A38-4F23-4527-838D-1AC6FF1B2377}"/>
              </a:ext>
            </a:extLst>
          </p:cNvPr>
          <p:cNvSpPr/>
          <p:nvPr/>
        </p:nvSpPr>
        <p:spPr>
          <a:xfrm>
            <a:off x="4076700" y="5334000"/>
            <a:ext cx="774700" cy="4445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44952-577E-4B0B-88AA-1D180720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QUALI AMBITI DELLA SALUTE È NECESSARIA L’ALFABETIZZAZIONE SANITARIA?</a:t>
            </a: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98F8C927-0B52-4DD4-9D4E-87F50B7A9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2554" y="1867463"/>
            <a:ext cx="7838889" cy="13075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ctr">
              <a:buNone/>
            </a:pPr>
            <a:r>
              <a:rPr lang="en-US" sz="2000" b="1" i="1" dirty="0">
                <a:solidFill>
                  <a:srgbClr val="FF0000"/>
                </a:solidFill>
                <a:latin typeface="+mj-lt"/>
              </a:rPr>
              <a:t>ASSISTENZA SANITARIA</a:t>
            </a:r>
            <a:r>
              <a:rPr lang="en-US" sz="2000" b="1" i="1" dirty="0">
                <a:latin typeface="+mj-lt"/>
              </a:rPr>
              <a:t> </a:t>
            </a:r>
            <a:r>
              <a:rPr lang="en-US" sz="2000" b="1" dirty="0">
                <a:latin typeface="+mj-lt"/>
              </a:rPr>
              <a:t>ad es. </a:t>
            </a:r>
            <a:r>
              <a:rPr lang="en-US" sz="2000" b="1" dirty="0" err="1">
                <a:latin typeface="+mj-lt"/>
              </a:rPr>
              <a:t>Quando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 err="1">
                <a:latin typeface="+mj-lt"/>
              </a:rPr>
              <a:t>ti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 err="1">
                <a:latin typeface="+mj-lt"/>
              </a:rPr>
              <a:t>ammali</a:t>
            </a:r>
            <a:r>
              <a:rPr lang="en-US" sz="2000" b="1" dirty="0">
                <a:latin typeface="+mj-lt"/>
              </a:rPr>
              <a:t> o </a:t>
            </a:r>
            <a:r>
              <a:rPr lang="en-US" sz="2000" b="1" dirty="0" err="1">
                <a:latin typeface="+mj-lt"/>
              </a:rPr>
              <a:t>quando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 err="1">
                <a:latin typeface="+mj-lt"/>
              </a:rPr>
              <a:t>ti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 err="1">
                <a:latin typeface="+mj-lt"/>
              </a:rPr>
              <a:t>prendi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 err="1">
                <a:latin typeface="+mj-lt"/>
              </a:rPr>
              <a:t>cura</a:t>
            </a:r>
            <a:r>
              <a:rPr lang="en-US" sz="2000" b="1" dirty="0">
                <a:latin typeface="+mj-lt"/>
              </a:rPr>
              <a:t> di una persona </a:t>
            </a:r>
            <a:r>
              <a:rPr lang="en-US" sz="2000" b="1" dirty="0" err="1">
                <a:latin typeface="+mj-lt"/>
              </a:rPr>
              <a:t>ammalata</a:t>
            </a:r>
            <a:r>
              <a:rPr lang="en-US" sz="2000" b="1" dirty="0">
                <a:latin typeface="+mj-lt"/>
              </a:rPr>
              <a:t> </a:t>
            </a:r>
            <a:endParaRPr lang="el-GR" sz="2000" b="1" dirty="0">
              <a:latin typeface="+mj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51BF015-1739-4665-A317-08678635F55F}"/>
              </a:ext>
            </a:extLst>
          </p:cNvPr>
          <p:cNvSpPr/>
          <p:nvPr/>
        </p:nvSpPr>
        <p:spPr>
          <a:xfrm>
            <a:off x="652556" y="3354578"/>
            <a:ext cx="7838888" cy="13075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PREVENZIONE DELLE MALATTIE  </a:t>
            </a:r>
            <a:r>
              <a:rPr lang="en-US" sz="2000" b="1" dirty="0"/>
              <a:t>ad es. </a:t>
            </a:r>
            <a:r>
              <a:rPr lang="en-US" sz="2000" b="1" dirty="0" err="1"/>
              <a:t>quando</a:t>
            </a:r>
            <a:r>
              <a:rPr lang="en-US" sz="2000" b="1" dirty="0"/>
              <a:t> sei a </a:t>
            </a:r>
            <a:r>
              <a:rPr lang="en-US" sz="2000" b="1" dirty="0" err="1"/>
              <a:t>rischio</a:t>
            </a:r>
            <a:r>
              <a:rPr lang="en-US" sz="2000" b="1" dirty="0"/>
              <a:t> di </a:t>
            </a:r>
            <a:r>
              <a:rPr lang="en-US" sz="2000" b="1" dirty="0" err="1"/>
              <a:t>ammalarti</a:t>
            </a:r>
            <a:endParaRPr lang="el-GR" sz="2000" b="1" dirty="0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05736412-AA87-49C6-B1ED-80A9AEF6C476}"/>
              </a:ext>
            </a:extLst>
          </p:cNvPr>
          <p:cNvSpPr/>
          <p:nvPr/>
        </p:nvSpPr>
        <p:spPr>
          <a:xfrm>
            <a:off x="652555" y="4841693"/>
            <a:ext cx="7838888" cy="130753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PROMOZIONE DELLA SALUTE </a:t>
            </a:r>
            <a:r>
              <a:rPr lang="en-US" sz="2000" b="1" dirty="0"/>
              <a:t>ad es. </a:t>
            </a:r>
            <a:r>
              <a:rPr lang="en-US" sz="2000" b="1" dirty="0" err="1"/>
              <a:t>quando</a:t>
            </a:r>
            <a:r>
              <a:rPr lang="en-US" sz="2000" b="1" dirty="0"/>
              <a:t> </a:t>
            </a:r>
            <a:r>
              <a:rPr lang="en-US" sz="2000" b="1" dirty="0" err="1"/>
              <a:t>cerchi</a:t>
            </a:r>
            <a:r>
              <a:rPr lang="en-US" sz="2000" b="1" dirty="0"/>
              <a:t> di </a:t>
            </a:r>
            <a:r>
              <a:rPr lang="en-US" sz="2000" b="1" dirty="0" err="1"/>
              <a:t>migliorare</a:t>
            </a:r>
            <a:r>
              <a:rPr lang="en-US" sz="2000" b="1" dirty="0"/>
              <a:t> </a:t>
            </a:r>
            <a:r>
              <a:rPr lang="en-US" sz="2000" b="1" dirty="0" err="1"/>
              <a:t>l’ambiente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36609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F2964-6A93-4627-A610-98EC4B9E8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 È L’OBIETTIVO </a:t>
            </a:r>
            <a:b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DELL’ALFABETIZZAZIONE SANITARIA?</a:t>
            </a:r>
          </a:p>
        </p:txBody>
      </p:sp>
      <p:sp>
        <p:nvSpPr>
          <p:cNvPr id="4" name="Wave 3">
            <a:extLst>
              <a:ext uri="{FF2B5EF4-FFF2-40B4-BE49-F238E27FC236}">
                <a16:creationId xmlns:a16="http://schemas.microsoft.com/office/drawing/2014/main" id="{F8CE1C34-AEE2-4AB5-87DE-9C769E819735}"/>
              </a:ext>
            </a:extLst>
          </p:cNvPr>
          <p:cNvSpPr/>
          <p:nvPr/>
        </p:nvSpPr>
        <p:spPr>
          <a:xfrm>
            <a:off x="908050" y="1917700"/>
            <a:ext cx="7327900" cy="38989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MIGLIORARE LA QUALITA’ DI VITA DELLE PERSONE</a:t>
            </a:r>
          </a:p>
        </p:txBody>
      </p:sp>
    </p:spTree>
    <p:extLst>
      <p:ext uri="{BB962C8B-B14F-4D97-AF65-F5344CB8AC3E}">
        <p14:creationId xmlns:p14="http://schemas.microsoft.com/office/powerpoint/2010/main" val="166372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331BD-AA31-4CD5-8BB2-18D5019C2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QUINDI, COS’È 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L’ALFABETIZZAZIONE SANITARIA?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29FBA-9387-441B-BC25-4106D2ED1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18920"/>
            <a:ext cx="8229600" cy="4525963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3100" dirty="0"/>
              <a:t>“</a:t>
            </a:r>
            <a:r>
              <a:rPr lang="en-US" sz="3000" dirty="0" err="1"/>
              <a:t>L’Alfabetizzazione</a:t>
            </a:r>
            <a:r>
              <a:rPr lang="en-US" sz="3000" dirty="0"/>
              <a:t> Sanitaria è </a:t>
            </a:r>
            <a:r>
              <a:rPr lang="en-US" sz="3000" dirty="0" err="1"/>
              <a:t>legata</a:t>
            </a:r>
            <a:r>
              <a:rPr lang="en-US" sz="3000" dirty="0"/>
              <a:t> </a:t>
            </a:r>
            <a:r>
              <a:rPr lang="en-US" sz="3000" dirty="0" err="1"/>
              <a:t>all’alfabetizzazione</a:t>
            </a:r>
            <a:r>
              <a:rPr lang="en-US" sz="3000" dirty="0"/>
              <a:t> e </a:t>
            </a:r>
            <a:r>
              <a:rPr lang="en-US" sz="3000" dirty="0" err="1"/>
              <a:t>comprende</a:t>
            </a:r>
            <a:r>
              <a:rPr lang="en-US" sz="3000" dirty="0"/>
              <a:t> la </a:t>
            </a:r>
            <a:r>
              <a:rPr lang="en-US" sz="3000" dirty="0" err="1"/>
              <a:t>motivazione</a:t>
            </a:r>
            <a:r>
              <a:rPr lang="en-US" sz="3000" dirty="0"/>
              <a:t>, </a:t>
            </a:r>
            <a:r>
              <a:rPr lang="en-US" sz="3000" dirty="0" err="1"/>
              <a:t>conoscenza</a:t>
            </a:r>
            <a:r>
              <a:rPr lang="en-US" sz="3000" dirty="0"/>
              <a:t> e le </a:t>
            </a:r>
            <a:r>
              <a:rPr lang="en-US" sz="3000" dirty="0" err="1"/>
              <a:t>competenze</a:t>
            </a:r>
            <a:r>
              <a:rPr lang="en-US" sz="3000" dirty="0"/>
              <a:t> per </a:t>
            </a:r>
            <a:r>
              <a:rPr lang="en-US" sz="3000" b="1" dirty="0" err="1">
                <a:solidFill>
                  <a:srgbClr val="FF0000"/>
                </a:solidFill>
              </a:rPr>
              <a:t>accedere</a:t>
            </a:r>
            <a:r>
              <a:rPr lang="en-US" sz="3000" b="1" dirty="0">
                <a:solidFill>
                  <a:srgbClr val="FF0000"/>
                </a:solidFill>
              </a:rPr>
              <a:t>, </a:t>
            </a:r>
            <a:r>
              <a:rPr lang="en-US" sz="3000" b="1" dirty="0" err="1">
                <a:solidFill>
                  <a:srgbClr val="FF0000"/>
                </a:solidFill>
              </a:rPr>
              <a:t>capire</a:t>
            </a:r>
            <a:r>
              <a:rPr lang="en-US" sz="3000" b="1" dirty="0">
                <a:solidFill>
                  <a:srgbClr val="FF0000"/>
                </a:solidFill>
              </a:rPr>
              <a:t>, </a:t>
            </a:r>
            <a:r>
              <a:rPr lang="en-US" sz="3000" b="1" dirty="0" err="1">
                <a:solidFill>
                  <a:srgbClr val="FF0000"/>
                </a:solidFill>
              </a:rPr>
              <a:t>valutare</a:t>
            </a:r>
            <a:r>
              <a:rPr lang="en-US" sz="3000" b="1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ed </a:t>
            </a:r>
            <a:r>
              <a:rPr lang="en-US" sz="3000" b="1" dirty="0" err="1">
                <a:solidFill>
                  <a:srgbClr val="FF0000"/>
                </a:solidFill>
              </a:rPr>
              <a:t>applicare</a:t>
            </a:r>
            <a:r>
              <a:rPr lang="en-US" sz="3000" dirty="0"/>
              <a:t> </a:t>
            </a:r>
            <a:r>
              <a:rPr lang="en-US" sz="3000" dirty="0" err="1"/>
              <a:t>informazioni</a:t>
            </a:r>
            <a:r>
              <a:rPr lang="en-US" sz="3000" dirty="0"/>
              <a:t> </a:t>
            </a:r>
            <a:r>
              <a:rPr lang="en-US" sz="3000" dirty="0" err="1"/>
              <a:t>sanitarie</a:t>
            </a:r>
            <a:r>
              <a:rPr lang="en-US" sz="3000" dirty="0"/>
              <a:t> al fine di </a:t>
            </a:r>
            <a:r>
              <a:rPr lang="en-US" sz="3000" dirty="0" err="1"/>
              <a:t>esprimere</a:t>
            </a:r>
            <a:r>
              <a:rPr lang="en-US" sz="3000" dirty="0"/>
              <a:t> </a:t>
            </a:r>
            <a:r>
              <a:rPr lang="en-US" sz="3000" dirty="0" err="1"/>
              <a:t>giudizi</a:t>
            </a:r>
            <a:r>
              <a:rPr lang="en-US" sz="3000" dirty="0"/>
              <a:t> e </a:t>
            </a:r>
            <a:r>
              <a:rPr lang="en-US" sz="3000" dirty="0" err="1"/>
              <a:t>prendere</a:t>
            </a:r>
            <a:r>
              <a:rPr lang="en-US" sz="3000" dirty="0"/>
              <a:t> </a:t>
            </a:r>
            <a:r>
              <a:rPr lang="en-US" sz="3000" dirty="0" err="1"/>
              <a:t>decisioni</a:t>
            </a:r>
            <a:r>
              <a:rPr lang="en-US" sz="3000" dirty="0"/>
              <a:t> </a:t>
            </a:r>
            <a:r>
              <a:rPr lang="en-US" sz="3000" dirty="0" err="1"/>
              <a:t>nella</a:t>
            </a:r>
            <a:r>
              <a:rPr lang="en-US" sz="3000" dirty="0"/>
              <a:t> vita </a:t>
            </a:r>
            <a:r>
              <a:rPr lang="en-US" sz="3000" dirty="0" err="1"/>
              <a:t>quotidiana</a:t>
            </a:r>
            <a:r>
              <a:rPr lang="en-US" sz="3000" dirty="0"/>
              <a:t> in </a:t>
            </a:r>
            <a:r>
              <a:rPr lang="en-US" sz="3000" dirty="0" err="1"/>
              <a:t>materia</a:t>
            </a:r>
            <a:r>
              <a:rPr lang="en-US" sz="3000" dirty="0"/>
              <a:t> di </a:t>
            </a:r>
            <a:r>
              <a:rPr lang="en-US" sz="3000" b="1" dirty="0" err="1">
                <a:solidFill>
                  <a:srgbClr val="FFC000"/>
                </a:solidFill>
              </a:rPr>
              <a:t>assistenza</a:t>
            </a:r>
            <a:r>
              <a:rPr lang="en-US" sz="3000" b="1" dirty="0">
                <a:solidFill>
                  <a:srgbClr val="FFC000"/>
                </a:solidFill>
              </a:rPr>
              <a:t> sanitaria, </a:t>
            </a:r>
            <a:r>
              <a:rPr lang="en-US" sz="3000" b="1" dirty="0" err="1">
                <a:solidFill>
                  <a:srgbClr val="FFC000"/>
                </a:solidFill>
              </a:rPr>
              <a:t>prevenzione</a:t>
            </a:r>
            <a:r>
              <a:rPr lang="en-US" sz="3000" b="1" dirty="0">
                <a:solidFill>
                  <a:srgbClr val="FFC000"/>
                </a:solidFill>
              </a:rPr>
              <a:t> </a:t>
            </a:r>
            <a:r>
              <a:rPr lang="en-US" sz="3000" b="1" dirty="0" err="1">
                <a:solidFill>
                  <a:srgbClr val="FFC000"/>
                </a:solidFill>
              </a:rPr>
              <a:t>delle</a:t>
            </a:r>
            <a:r>
              <a:rPr lang="en-US" sz="3000" b="1" dirty="0">
                <a:solidFill>
                  <a:srgbClr val="FFC000"/>
                </a:solidFill>
              </a:rPr>
              <a:t> </a:t>
            </a:r>
            <a:r>
              <a:rPr lang="en-US" sz="3000" b="1" dirty="0" err="1">
                <a:solidFill>
                  <a:srgbClr val="FFC000"/>
                </a:solidFill>
              </a:rPr>
              <a:t>malattie</a:t>
            </a:r>
            <a:r>
              <a:rPr lang="en-US" sz="3000" b="1" dirty="0">
                <a:solidFill>
                  <a:srgbClr val="FFC000"/>
                </a:solidFill>
              </a:rPr>
              <a:t> </a:t>
            </a:r>
            <a:r>
              <a:rPr lang="en-US" sz="3000" dirty="0"/>
              <a:t>e </a:t>
            </a:r>
            <a:r>
              <a:rPr lang="en-US" sz="3000" b="1" dirty="0" err="1">
                <a:solidFill>
                  <a:srgbClr val="FFC000"/>
                </a:solidFill>
              </a:rPr>
              <a:t>promozione</a:t>
            </a:r>
            <a:r>
              <a:rPr lang="en-US" sz="3000" b="1" dirty="0">
                <a:solidFill>
                  <a:srgbClr val="FFC000"/>
                </a:solidFill>
              </a:rPr>
              <a:t> </a:t>
            </a:r>
            <a:r>
              <a:rPr lang="en-US" sz="3000" b="1" dirty="0" err="1">
                <a:solidFill>
                  <a:srgbClr val="FFC000"/>
                </a:solidFill>
              </a:rPr>
              <a:t>della</a:t>
            </a:r>
            <a:r>
              <a:rPr lang="en-US" sz="3000" b="1" dirty="0">
                <a:solidFill>
                  <a:srgbClr val="FFC000"/>
                </a:solidFill>
              </a:rPr>
              <a:t> salute </a:t>
            </a:r>
            <a:r>
              <a:rPr lang="en-US" sz="3000" dirty="0"/>
              <a:t>con </a:t>
            </a:r>
            <a:r>
              <a:rPr lang="en-US" sz="3000" dirty="0" err="1"/>
              <a:t>l’obiettivo</a:t>
            </a:r>
            <a:r>
              <a:rPr lang="en-US" sz="3000" dirty="0"/>
              <a:t> di </a:t>
            </a:r>
            <a:r>
              <a:rPr lang="en-US" sz="3000" dirty="0" err="1"/>
              <a:t>mantenere</a:t>
            </a:r>
            <a:r>
              <a:rPr lang="en-US" sz="3000" dirty="0"/>
              <a:t> o </a:t>
            </a:r>
            <a:r>
              <a:rPr lang="en-US" sz="3000" dirty="0" err="1"/>
              <a:t>migliorare</a:t>
            </a:r>
            <a:r>
              <a:rPr lang="en-US" sz="3000" dirty="0"/>
              <a:t> la </a:t>
            </a:r>
            <a:r>
              <a:rPr lang="en-US" sz="3000" b="1" dirty="0" err="1">
                <a:solidFill>
                  <a:srgbClr val="00B050"/>
                </a:solidFill>
              </a:rPr>
              <a:t>qualità</a:t>
            </a:r>
            <a:r>
              <a:rPr lang="en-US" sz="3000" b="1" dirty="0">
                <a:solidFill>
                  <a:srgbClr val="00B050"/>
                </a:solidFill>
              </a:rPr>
              <a:t> </a:t>
            </a:r>
            <a:r>
              <a:rPr lang="en-US" sz="3000" b="1" dirty="0" err="1">
                <a:solidFill>
                  <a:srgbClr val="00B050"/>
                </a:solidFill>
              </a:rPr>
              <a:t>della</a:t>
            </a:r>
            <a:r>
              <a:rPr lang="en-US" sz="3000" b="1" dirty="0">
                <a:solidFill>
                  <a:srgbClr val="00B050"/>
                </a:solidFill>
              </a:rPr>
              <a:t> vita per </a:t>
            </a:r>
            <a:r>
              <a:rPr lang="en-US" sz="3000" b="1" dirty="0" err="1">
                <a:solidFill>
                  <a:srgbClr val="00B050"/>
                </a:solidFill>
              </a:rPr>
              <a:t>tutto</a:t>
            </a:r>
            <a:r>
              <a:rPr lang="en-US" sz="3000" b="1" dirty="0">
                <a:solidFill>
                  <a:srgbClr val="00B050"/>
                </a:solidFill>
              </a:rPr>
              <a:t> </a:t>
            </a:r>
            <a:r>
              <a:rPr lang="en-US" sz="3000" b="1" dirty="0" err="1">
                <a:solidFill>
                  <a:srgbClr val="00B050"/>
                </a:solidFill>
              </a:rPr>
              <a:t>il</a:t>
            </a:r>
            <a:r>
              <a:rPr lang="en-US" sz="3000" b="1" dirty="0">
                <a:solidFill>
                  <a:srgbClr val="00B050"/>
                </a:solidFill>
              </a:rPr>
              <a:t> </a:t>
            </a:r>
            <a:r>
              <a:rPr lang="en-US" sz="3000" b="1" dirty="0" err="1">
                <a:solidFill>
                  <a:srgbClr val="00B050"/>
                </a:solidFill>
              </a:rPr>
              <a:t>corso</a:t>
            </a:r>
            <a:r>
              <a:rPr lang="en-US" sz="3000" b="1" dirty="0">
                <a:solidFill>
                  <a:srgbClr val="00B050"/>
                </a:solidFill>
              </a:rPr>
              <a:t> </a:t>
            </a:r>
            <a:r>
              <a:rPr lang="en-US" sz="3000" b="1" dirty="0" err="1">
                <a:solidFill>
                  <a:srgbClr val="00B050"/>
                </a:solidFill>
              </a:rPr>
              <a:t>della</a:t>
            </a:r>
            <a:r>
              <a:rPr lang="en-US" sz="3000" b="1" dirty="0">
                <a:solidFill>
                  <a:srgbClr val="00B050"/>
                </a:solidFill>
              </a:rPr>
              <a:t> vita</a:t>
            </a:r>
            <a:r>
              <a:rPr lang="en-US" sz="3000" dirty="0"/>
              <a:t>”</a:t>
            </a:r>
          </a:p>
          <a:p>
            <a:pPr marL="114300" indent="0">
              <a:buNone/>
            </a:pPr>
            <a:r>
              <a:rPr lang="en-US" sz="2800" dirty="0"/>
              <a:t>Sorensen et al., 2012</a:t>
            </a:r>
          </a:p>
        </p:txBody>
      </p:sp>
    </p:spTree>
    <p:extLst>
      <p:ext uri="{BB962C8B-B14F-4D97-AF65-F5344CB8AC3E}">
        <p14:creationId xmlns:p14="http://schemas.microsoft.com/office/powerpoint/2010/main" val="132348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roll: Horizontal 2">
            <a:extLst>
              <a:ext uri="{FF2B5EF4-FFF2-40B4-BE49-F238E27FC236}">
                <a16:creationId xmlns:a16="http://schemas.microsoft.com/office/drawing/2014/main" id="{186B0388-A30E-46C6-A4C0-3FBFB822DD02}"/>
              </a:ext>
            </a:extLst>
          </p:cNvPr>
          <p:cNvSpPr/>
          <p:nvPr/>
        </p:nvSpPr>
        <p:spPr>
          <a:xfrm>
            <a:off x="1056640" y="1016000"/>
            <a:ext cx="7030720" cy="4389120"/>
          </a:xfrm>
          <a:prstGeom prst="horizontalScroll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Lo sviluppo di programmi formativi specifici per patologia rivolti ai </a:t>
            </a:r>
            <a:r>
              <a:rPr lang="it-IT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caregiver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pazienti ed alla collettività </a:t>
            </a:r>
            <a:r>
              <a:rPr lang="en-US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migliorerà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livelli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32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alfabetizzazione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sanitaria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della popolazione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295</Words>
  <Application>Microsoft Office PowerPoint</Application>
  <PresentationFormat>Presentazione su schermo (4:3)</PresentationFormat>
  <Paragraphs>26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Presentazione standard di PowerPoint</vt:lpstr>
      <vt:lpstr>QUANDO È NECESSARIA  L’ALFABETIZZAZIONE SANITARIA?</vt:lpstr>
      <vt:lpstr>QUALI COMPETENZE SONO NECESSARIE PER MANTENERE UN BUON LIVELLO DI ALFABETIZZAZIONE SANITARIA? </vt:lpstr>
      <vt:lpstr>IN QUALI AMBITI DELLA SALUTE È NECESSARIA L’ALFABETIZZAZIONE SANITARIA?</vt:lpstr>
      <vt:lpstr>QUAL È L’OBIETTIVO  DELL’ALFABETIZZAZIONE SANITARIA?</vt:lpstr>
      <vt:lpstr>QUINDI, COS’È  L’ALFABETIZZAZIONE SANITARIA?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Principale</cp:lastModifiedBy>
  <cp:revision>42</cp:revision>
  <cp:lastPrinted>2020-01-31T09:46:54Z</cp:lastPrinted>
  <dcterms:modified xsi:type="dcterms:W3CDTF">2020-03-02T10:33:07Z</dcterms:modified>
</cp:coreProperties>
</file>